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6" r:id="rId2"/>
    <p:sldId id="262" r:id="rId3"/>
    <p:sldId id="267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1EFF5-5636-44C7-AC9A-39783B1965E4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DAE25-724A-4B4A-97EF-F24DBA6F6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22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fld id="{0A175F5C-CB6D-494E-A388-F4658C98F220}" type="slidenum">
              <a:rPr lang="en-US" altLang="en-US" smtClean="0">
                <a:solidFill>
                  <a:srgbClr val="000000"/>
                </a:solidFill>
              </a:rPr>
              <a:pPr eaLnBrk="1" hangingPunct="1"/>
              <a:t>2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2400" smtClean="0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60579465-E488-46E1-8E8E-C38BEF0917D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129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13890-8FBC-4422-992F-08E7E32CA84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356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DC966-5A72-4013-99D8-CB174C7A7CB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609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BB71A-7C48-4629-8C38-013852D5649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275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AE890-3172-4D40-AE84-DCF92731897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39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64008-3F23-42CB-A6E3-B9D9F172D5D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996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F8F07-308E-4E74-ACCA-7357899A038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79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4F2E3-680E-4DCA-9362-6306BDD905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887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0EE52-0696-4E40-81A7-90FBB4E4F0B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924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C5B57-7C43-4C72-9539-D5D713DA0CA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388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D798C-C40A-4C6F-8991-E3812D72B24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15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743BD-28B2-42F9-AA7F-FD76B2E66A8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583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AC02D-092F-4829-B5AC-BF87852CA1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14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8A30EB-A3D5-414D-B85C-64F6502B4E9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03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408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334963"/>
            <a:ext cx="8229600" cy="73183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4000" b="1" kern="0" smtClean="0">
                <a:solidFill>
                  <a:srgbClr val="FF0000"/>
                </a:solidFill>
              </a:rPr>
              <a:t>Practica de verbos de cambio radical</a:t>
            </a:r>
            <a:endParaRPr lang="en-US" altLang="en-US" sz="4000" b="1" kern="0" dirty="0" smtClean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914400"/>
            <a:ext cx="9144000" cy="5715000"/>
          </a:xfrm>
          <a:prstGeom prst="rect">
            <a:avLst/>
          </a:prstGeom>
        </p:spPr>
        <p:txBody>
          <a:bodyPr>
            <a:noAutofit/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Clr>
                <a:srgbClr val="FF0000"/>
              </a:buClr>
            </a:pPr>
            <a:r>
              <a:rPr lang="es-ES_tradnl" altLang="en-US" sz="2400" b="1" u="sng" kern="0" smtClean="0"/>
              <a:t>Copia y completa </a:t>
            </a:r>
            <a:r>
              <a:rPr lang="es-ES_tradnl" altLang="en-US" sz="2400" kern="0" smtClean="0"/>
              <a:t>con la forma correcta del verbo de cambio radical.</a:t>
            </a:r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Mi amigo ________ mucho en la noche. </a:t>
            </a:r>
            <a:r>
              <a:rPr lang="es-ES_tradnl" altLang="en-US" sz="2400" i="1" kern="0" smtClean="0"/>
              <a:t>(dormir)</a:t>
            </a:r>
            <a:endParaRPr lang="es-ES_tradnl" altLang="en-US" sz="2400" kern="0" smtClean="0"/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Rosario_______ que completa muy bien sus tareas. </a:t>
            </a:r>
            <a:r>
              <a:rPr lang="es-ES_tradnl" altLang="en-US" sz="2400" i="1" kern="0" smtClean="0"/>
              <a:t>(sentir)</a:t>
            </a:r>
            <a:endParaRPr lang="es-ES_tradnl" altLang="en-US" sz="2400" kern="0" smtClean="0"/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Ellos _________ que la nueva película de Dylan O’Brian es fabulosa . </a:t>
            </a:r>
            <a:r>
              <a:rPr lang="es-ES_tradnl" altLang="en-US" sz="2400" i="1" kern="0" smtClean="0"/>
              <a:t>(pensar)</a:t>
            </a:r>
            <a:endParaRPr lang="es-ES_tradnl" altLang="en-US" sz="2400" kern="0" smtClean="0"/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Nosotras siempre _________ mucho dinero en Las Vegas. </a:t>
            </a:r>
            <a:r>
              <a:rPr lang="es-ES_tradnl" altLang="en-US" sz="2400" i="1" kern="0" smtClean="0"/>
              <a:t>(perder)</a:t>
            </a:r>
            <a:endParaRPr lang="es-ES_tradnl" altLang="en-US" sz="2400" kern="0" smtClean="0"/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¿Cuánto __________ la nueva computadora de Apple? </a:t>
            </a:r>
            <a:r>
              <a:rPr lang="es-ES_tradnl" altLang="en-US" sz="2400" i="1" kern="0" smtClean="0"/>
              <a:t>(costar)</a:t>
            </a:r>
          </a:p>
          <a:p>
            <a:pPr marL="577850" indent="-577850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Yo __________ aprender todo el vocabulario del libro. </a:t>
            </a:r>
            <a:r>
              <a:rPr lang="es-ES_tradnl" altLang="en-US" sz="2400" i="1" kern="0" smtClean="0"/>
              <a:t>(querer)</a:t>
            </a:r>
            <a:endParaRPr lang="es-ES_tradnl" altLang="en-US" sz="2400" kern="0" smtClean="0"/>
          </a:p>
          <a:p>
            <a:pPr marL="577850" indent="-577850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Tú y ella ___________ su experimento a la clase. </a:t>
            </a:r>
            <a:r>
              <a:rPr lang="es-ES_tradnl" altLang="en-US" sz="2400" i="1" kern="0" smtClean="0"/>
              <a:t>(demostrar)</a:t>
            </a:r>
            <a:endParaRPr lang="es-ES_tradnl" altLang="en-US" sz="2400" kern="0" smtClean="0"/>
          </a:p>
          <a:p>
            <a:pPr marL="577850" indent="-577850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Mis amigas __________ a leer la novela para la clase. </a:t>
            </a:r>
            <a:r>
              <a:rPr lang="es-ES_tradnl" altLang="en-US" sz="2400" i="1" kern="0" smtClean="0"/>
              <a:t>(comenzar)</a:t>
            </a:r>
            <a:endParaRPr lang="es-ES_tradnl" altLang="en-US" sz="2400" kern="0" smtClean="0"/>
          </a:p>
          <a:p>
            <a:pPr marL="577850" indent="-577850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Tú no _____________ los conceptos complicados de matematicas. </a:t>
            </a:r>
            <a:r>
              <a:rPr lang="es-ES_tradnl" altLang="en-US" sz="2400" i="1" kern="0" smtClean="0"/>
              <a:t>(entender)</a:t>
            </a:r>
            <a:endParaRPr lang="es-ES_tradnl" altLang="en-US" sz="2400" kern="0" smtClean="0"/>
          </a:p>
          <a:p>
            <a:pPr marL="577850" indent="-577850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Mi amiga siempre __________ libros a la biblioteca. </a:t>
            </a:r>
            <a:r>
              <a:rPr lang="es-ES_tradnl" altLang="en-US" sz="2400" i="1" kern="0" smtClean="0"/>
              <a:t>(devolver)</a:t>
            </a:r>
            <a:endParaRPr lang="es-ES_tradnl" altLang="en-US" sz="2400" kern="0" smtClean="0"/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endParaRPr lang="es-ES_tradnl" altLang="en-US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2163913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-228600" y="0"/>
            <a:ext cx="8229600" cy="11398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000" smtClean="0"/>
              <a:t/>
            </a:r>
            <a:br>
              <a:rPr lang="en-US" altLang="en-US" sz="4000" smtClean="0"/>
            </a:br>
            <a:r>
              <a:rPr lang="en-US" altLang="en-US" sz="4000" smtClean="0"/>
              <a:t/>
            </a:r>
            <a:br>
              <a:rPr lang="en-US" altLang="en-US" sz="4000" smtClean="0"/>
            </a:br>
            <a:r>
              <a:rPr lang="en-US" altLang="en-US" sz="4000" smtClean="0"/>
              <a:t/>
            </a:r>
            <a:br>
              <a:rPr lang="en-US" altLang="en-US" sz="4000" smtClean="0"/>
            </a:br>
            <a:r>
              <a:rPr lang="en-US" altLang="en-US" sz="4000" smtClean="0"/>
              <a:t>                                                          </a:t>
            </a:r>
            <a:br>
              <a:rPr lang="en-US" altLang="en-US" sz="4000" smtClean="0"/>
            </a:br>
            <a:endParaRPr lang="en-US" altLang="en-US" sz="4000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763000" cy="5638800"/>
          </a:xfrm>
        </p:spPr>
        <p:txBody>
          <a:bodyPr/>
          <a:lstStyle/>
          <a:p>
            <a:pPr eaLnBrk="1" hangingPunct="1"/>
            <a:r>
              <a:rPr lang="en-US" altLang="en-US" sz="3200" dirty="0" smtClean="0"/>
              <a:t>only the “e” </a:t>
            </a:r>
            <a:r>
              <a:rPr lang="en-US" altLang="en-US" sz="3200" u="sng" dirty="0" smtClean="0"/>
              <a:t>in the stem</a:t>
            </a:r>
            <a:r>
              <a:rPr lang="en-US" altLang="en-US" sz="3200" dirty="0" smtClean="0"/>
              <a:t> can change.</a:t>
            </a:r>
          </a:p>
          <a:p>
            <a:pPr lvl="1" eaLnBrk="1" hangingPunct="1"/>
            <a:r>
              <a:rPr lang="en-US" altLang="en-US" sz="2800" dirty="0" err="1" smtClean="0"/>
              <a:t>q</a:t>
            </a:r>
            <a:r>
              <a:rPr lang="en-US" altLang="en-US" sz="2800" dirty="0" err="1" smtClean="0">
                <a:latin typeface="Comic Sans MS" pitchFamily="66" charset="0"/>
              </a:rPr>
              <a:t>u</a:t>
            </a:r>
            <a:r>
              <a:rPr lang="en-US" altLang="en-US" sz="2800" u="sng" dirty="0" err="1" smtClean="0">
                <a:solidFill>
                  <a:srgbClr val="CC0000"/>
                </a:solidFill>
                <a:latin typeface="Comic Sans MS" pitchFamily="66" charset="0"/>
              </a:rPr>
              <a:t>e</a:t>
            </a:r>
            <a:r>
              <a:rPr lang="en-US" altLang="en-US" sz="2800" dirty="0" err="1" smtClean="0">
                <a:latin typeface="Comic Sans MS" pitchFamily="66" charset="0"/>
              </a:rPr>
              <a:t>r</a:t>
            </a:r>
            <a:r>
              <a:rPr lang="en-US" altLang="en-US" sz="2800" dirty="0" err="1" smtClean="0"/>
              <a:t>er</a:t>
            </a:r>
            <a:endParaRPr lang="en-US" altLang="en-US" sz="2800" dirty="0" smtClean="0"/>
          </a:p>
          <a:p>
            <a:pPr lvl="1" eaLnBrk="1" hangingPunct="1"/>
            <a:r>
              <a:rPr lang="en-US" altLang="en-US" sz="2800" dirty="0" err="1" smtClean="0">
                <a:latin typeface="Comic Sans MS" pitchFamily="66" charset="0"/>
              </a:rPr>
              <a:t>p</a:t>
            </a:r>
            <a:r>
              <a:rPr lang="en-US" altLang="en-US" sz="2800" u="sng" dirty="0" err="1" smtClean="0">
                <a:solidFill>
                  <a:srgbClr val="CC0000"/>
                </a:solidFill>
                <a:latin typeface="Comic Sans MS" pitchFamily="66" charset="0"/>
              </a:rPr>
              <a:t>e</a:t>
            </a:r>
            <a:r>
              <a:rPr lang="en-US" altLang="en-US" sz="2800" dirty="0" err="1" smtClean="0">
                <a:latin typeface="Comic Sans MS" pitchFamily="66" charset="0"/>
              </a:rPr>
              <a:t>rd</a:t>
            </a:r>
            <a:r>
              <a:rPr lang="en-US" altLang="en-US" sz="2800" dirty="0" err="1" smtClean="0"/>
              <a:t>er</a:t>
            </a:r>
            <a:endParaRPr lang="en-US" altLang="en-US" sz="2800" dirty="0" smtClean="0"/>
          </a:p>
          <a:p>
            <a:pPr eaLnBrk="1" hangingPunct="1"/>
            <a:r>
              <a:rPr lang="en-US" altLang="en-US" sz="3200" dirty="0" smtClean="0"/>
              <a:t>If there are two e’s in the stem, the </a:t>
            </a:r>
            <a:r>
              <a:rPr lang="en-US" altLang="en-US" sz="3200" i="1" u="sng" dirty="0" smtClean="0"/>
              <a:t>second</a:t>
            </a:r>
            <a:r>
              <a:rPr lang="en-US" altLang="en-US" sz="3200" dirty="0" smtClean="0"/>
              <a:t> one always changes.</a:t>
            </a:r>
          </a:p>
          <a:p>
            <a:pPr lvl="1" eaLnBrk="1" hangingPunct="1"/>
            <a:r>
              <a:rPr lang="en-US" altLang="en-US" dirty="0" err="1" smtClean="0">
                <a:latin typeface="Comic Sans MS" pitchFamily="66" charset="0"/>
              </a:rPr>
              <a:t>Pref</a:t>
            </a:r>
            <a:r>
              <a:rPr lang="en-US" altLang="en-US" u="sng" dirty="0" err="1" smtClean="0">
                <a:solidFill>
                  <a:srgbClr val="FF6600"/>
                </a:solidFill>
                <a:latin typeface="Comic Sans MS" pitchFamily="66" charset="0"/>
              </a:rPr>
              <a:t>e</a:t>
            </a:r>
            <a:r>
              <a:rPr lang="en-US" altLang="en-US" dirty="0" err="1" smtClean="0">
                <a:latin typeface="Comic Sans MS" pitchFamily="66" charset="0"/>
              </a:rPr>
              <a:t>r</a:t>
            </a:r>
            <a:r>
              <a:rPr lang="en-US" altLang="en-US" dirty="0" err="1" smtClean="0"/>
              <a:t>ir</a:t>
            </a:r>
            <a:endParaRPr lang="en-US" altLang="en-US" dirty="0" smtClean="0"/>
          </a:p>
          <a:p>
            <a:pPr lvl="1" eaLnBrk="1" hangingPunct="1"/>
            <a:r>
              <a:rPr lang="en-US" altLang="en-US" dirty="0" err="1" smtClean="0">
                <a:latin typeface="Comic Sans MS" pitchFamily="66" charset="0"/>
              </a:rPr>
              <a:t>Emp</a:t>
            </a:r>
            <a:r>
              <a:rPr lang="en-US" altLang="en-US" u="sng" dirty="0" err="1" smtClean="0">
                <a:solidFill>
                  <a:srgbClr val="FF6600"/>
                </a:solidFill>
                <a:latin typeface="Comic Sans MS" pitchFamily="66" charset="0"/>
              </a:rPr>
              <a:t>e</a:t>
            </a:r>
            <a:r>
              <a:rPr lang="en-US" altLang="en-US" dirty="0" err="1" smtClean="0">
                <a:latin typeface="Comic Sans MS" pitchFamily="66" charset="0"/>
              </a:rPr>
              <a:t>z</a:t>
            </a:r>
            <a:r>
              <a:rPr lang="en-US" altLang="en-US" dirty="0" err="1" smtClean="0"/>
              <a:t>ar</a:t>
            </a:r>
            <a:endParaRPr lang="en-US" altLang="en-US" dirty="0" smtClean="0"/>
          </a:p>
          <a:p>
            <a:pPr eaLnBrk="1" hangingPunct="1"/>
            <a:r>
              <a:rPr lang="en-US" altLang="en-US" sz="3200" dirty="0" smtClean="0"/>
              <a:t>“e” can change to “</a:t>
            </a:r>
            <a:r>
              <a:rPr lang="en-US" altLang="en-US" sz="3200" dirty="0" err="1" smtClean="0"/>
              <a:t>ie</a:t>
            </a:r>
            <a:r>
              <a:rPr lang="en-US" altLang="en-US" sz="3200" dirty="0" smtClean="0"/>
              <a:t>” only within the boot.</a:t>
            </a:r>
          </a:p>
          <a:p>
            <a:pPr lvl="1" eaLnBrk="1" hangingPunct="1"/>
            <a:r>
              <a:rPr lang="en-US" altLang="en-US" sz="2800" dirty="0" smtClean="0"/>
              <a:t>This means the </a:t>
            </a:r>
            <a:r>
              <a:rPr lang="en-US" altLang="en-US" sz="2800" dirty="0" err="1" smtClean="0"/>
              <a:t>nosotros</a:t>
            </a:r>
            <a:r>
              <a:rPr lang="en-US" altLang="en-US" sz="2800" dirty="0" smtClean="0"/>
              <a:t>/</a:t>
            </a:r>
            <a:r>
              <a:rPr lang="en-US" altLang="en-US" sz="2800" dirty="0" err="1" smtClean="0"/>
              <a:t>vosotros</a:t>
            </a:r>
            <a:r>
              <a:rPr lang="en-US" altLang="en-US" sz="2800" dirty="0" smtClean="0"/>
              <a:t> forms never changes!</a:t>
            </a:r>
          </a:p>
          <a:p>
            <a:pPr eaLnBrk="1" hangingPunct="1"/>
            <a:endParaRPr lang="en-US" altLang="en-US" sz="3200" dirty="0" smtClean="0"/>
          </a:p>
          <a:p>
            <a:pPr lvl="1" eaLnBrk="1" hangingPunct="1"/>
            <a:endParaRPr lang="en-US" altLang="en-US" sz="2800" dirty="0" smtClean="0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066800" y="563562"/>
            <a:ext cx="693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>
                <a:solidFill>
                  <a:srgbClr val="FF0000"/>
                </a:solidFill>
              </a:rPr>
              <a:t>REMEMBER</a:t>
            </a:r>
          </a:p>
        </p:txBody>
      </p:sp>
      <p:pic>
        <p:nvPicPr>
          <p:cNvPr id="58373" name="Picture 5" descr="MC900440408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7" descr="MC900335745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524000"/>
            <a:ext cx="12700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8" descr="MC900290413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429000"/>
            <a:ext cx="1179513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271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500"/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841375"/>
            <a:ext cx="9144000" cy="113982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4000" kern="0" dirty="0" err="1" smtClean="0">
                <a:solidFill>
                  <a:srgbClr val="FF0000"/>
                </a:solidFill>
              </a:rPr>
              <a:t>Practica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: </a:t>
            </a:r>
            <a:r>
              <a:rPr lang="en-US" altLang="en-US" sz="4000" kern="0" dirty="0" smtClean="0">
                <a:solidFill>
                  <a:schemeClr val="tx1"/>
                </a:solidFill>
              </a:rPr>
              <a:t>Conjugate the following “Boot” verbs</a:t>
            </a:r>
            <a:endParaRPr lang="en-US" altLang="en-US" sz="4000" kern="0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3" name="Group 5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7978956"/>
              </p:ext>
            </p:extLst>
          </p:nvPr>
        </p:nvGraphicFramePr>
        <p:xfrm>
          <a:off x="152400" y="1981199"/>
          <a:ext cx="8686800" cy="4114801"/>
        </p:xfrm>
        <a:graphic>
          <a:graphicData uri="http://schemas.openxmlformats.org/drawingml/2006/table">
            <a:tbl>
              <a:tblPr/>
              <a:tblGrid>
                <a:gridCol w="2667000"/>
                <a:gridCol w="6019800"/>
              </a:tblGrid>
              <a:tr h="724949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                    Descend</a:t>
                      </a:r>
                      <a:r>
                        <a:rPr kumimoji="0" lang="en-US" altLang="en-US" sz="2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er</a:t>
                      </a: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Pens</a:t>
                      </a:r>
                      <a:r>
                        <a:rPr kumimoji="0" lang="en-US" altLang="en-US" sz="24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ar</a:t>
                      </a: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 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ment</a:t>
                      </a:r>
                      <a:r>
                        <a:rPr kumimoji="0" lang="en-US" altLang="en-US" sz="24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ir</a:t>
                      </a:r>
                      <a:endParaRPr kumimoji="0" lang="en-US" altLang="en-US" sz="24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26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726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7249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Él ella 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7249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866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4" name="Line 34"/>
          <p:cNvSpPr>
            <a:spLocks noChangeShapeType="1"/>
          </p:cNvSpPr>
          <p:nvPr/>
        </p:nvSpPr>
        <p:spPr bwMode="auto">
          <a:xfrm>
            <a:off x="4876800" y="19812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34"/>
          <p:cNvSpPr>
            <a:spLocks noChangeShapeType="1"/>
          </p:cNvSpPr>
          <p:nvPr/>
        </p:nvSpPr>
        <p:spPr bwMode="auto">
          <a:xfrm>
            <a:off x="7010400" y="20574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34"/>
          <p:cNvSpPr>
            <a:spLocks noChangeShapeType="1"/>
          </p:cNvSpPr>
          <p:nvPr/>
        </p:nvSpPr>
        <p:spPr bwMode="auto">
          <a:xfrm>
            <a:off x="2819400" y="19812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321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72" y="1219200"/>
            <a:ext cx="8977928" cy="5943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</a:pP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following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paragraph</a:t>
            </a:r>
            <a:r>
              <a:rPr lang="es-ES_tradnl" altLang="en-US" sz="2800" dirty="0" smtClean="0"/>
              <a:t> has </a:t>
            </a:r>
            <a:r>
              <a:rPr lang="es-ES_tradnl" altLang="en-US" sz="2800" dirty="0" err="1" smtClean="0"/>
              <a:t>many</a:t>
            </a:r>
            <a:r>
              <a:rPr lang="es-ES_tradnl" altLang="en-US" sz="2800" dirty="0" smtClean="0"/>
              <a:t> “</a:t>
            </a:r>
            <a:r>
              <a:rPr lang="es-ES_tradnl" altLang="en-US" sz="2800" dirty="0" err="1" smtClean="0"/>
              <a:t>stem-changing</a:t>
            </a:r>
            <a:r>
              <a:rPr lang="es-ES_tradnl" altLang="en-US" sz="2800" dirty="0" smtClean="0"/>
              <a:t>” </a:t>
            </a:r>
            <a:r>
              <a:rPr lang="es-ES_tradnl" altLang="en-US" sz="2800" dirty="0" err="1" smtClean="0"/>
              <a:t>verb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mistakes</a:t>
            </a:r>
            <a:r>
              <a:rPr lang="es-ES_tradnl" altLang="en-US" sz="2800" dirty="0" smtClean="0"/>
              <a:t>.  </a:t>
            </a:r>
            <a:r>
              <a:rPr lang="es-ES_tradnl" altLang="en-US" sz="2800" dirty="0" err="1" smtClean="0"/>
              <a:t>Find</a:t>
            </a:r>
            <a:r>
              <a:rPr lang="es-ES_tradnl" altLang="en-US" sz="2800" dirty="0" smtClean="0"/>
              <a:t> and </a:t>
            </a:r>
            <a:r>
              <a:rPr lang="es-ES_tradnl" altLang="en-US" sz="2800" dirty="0" err="1" smtClean="0"/>
              <a:t>fix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incorrect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conjugations</a:t>
            </a:r>
            <a:r>
              <a:rPr lang="es-ES_tradnl" altLang="en-US" sz="2800" dirty="0"/>
              <a:t>.</a:t>
            </a:r>
            <a:endParaRPr lang="es-ES_tradnl" altLang="en-US" sz="2800" dirty="0" smtClean="0"/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s-ES_tradnl" altLang="en-US" i="1" dirty="0" smtClean="0"/>
              <a:t>	Mi amiga, Silvia, no </a:t>
            </a:r>
            <a:r>
              <a:rPr lang="es-ES_tradnl" altLang="en-US" i="1" dirty="0" err="1" smtClean="0"/>
              <a:t>dorme</a:t>
            </a:r>
            <a:r>
              <a:rPr lang="es-ES_tradnl" altLang="en-US" i="1" dirty="0" smtClean="0"/>
              <a:t> muchas horas. Ella no </a:t>
            </a:r>
            <a:r>
              <a:rPr lang="es-ES_tradnl" altLang="en-US" i="1" dirty="0" err="1" smtClean="0"/>
              <a:t>volve</a:t>
            </a:r>
            <a:r>
              <a:rPr lang="es-ES_tradnl" altLang="en-US" i="1" dirty="0" smtClean="0"/>
              <a:t>  a su casa hasta la una de la mañana. Ella y yo </a:t>
            </a:r>
            <a:r>
              <a:rPr lang="es-ES_tradnl" altLang="en-US" i="1" dirty="0" err="1" smtClean="0"/>
              <a:t>prefieremos</a:t>
            </a:r>
            <a:r>
              <a:rPr lang="es-ES_tradnl" altLang="en-US" i="1" dirty="0" smtClean="0"/>
              <a:t> bailar en las discotecas con chicos guapos. Silvia baila como Shakira. Ella no </a:t>
            </a:r>
            <a:r>
              <a:rPr lang="es-ES_tradnl" altLang="en-US" i="1" dirty="0" err="1" smtClean="0"/>
              <a:t>quere</a:t>
            </a:r>
            <a:r>
              <a:rPr lang="es-ES_tradnl" altLang="en-US" i="1" dirty="0" smtClean="0"/>
              <a:t> hablar con mamá y papá. </a:t>
            </a:r>
            <a:r>
              <a:rPr lang="es-ES_tradnl" altLang="en-US" i="1" dirty="0" err="1" smtClean="0"/>
              <a:t>Pensa</a:t>
            </a:r>
            <a:r>
              <a:rPr lang="es-ES_tradnl" altLang="en-US" i="1" dirty="0" smtClean="0"/>
              <a:t> que ellos no comprenden la situación. ¡Silvia es normal!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731837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4000" b="1" dirty="0" smtClean="0">
                <a:solidFill>
                  <a:srgbClr val="FF0000"/>
                </a:solidFill>
              </a:rPr>
              <a:t>PRACTICA EN GRUPO</a:t>
            </a:r>
          </a:p>
        </p:txBody>
      </p:sp>
    </p:spTree>
    <p:extLst>
      <p:ext uri="{BB962C8B-B14F-4D97-AF65-F5344CB8AC3E}">
        <p14:creationId xmlns:p14="http://schemas.microsoft.com/office/powerpoint/2010/main" val="368058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243</Words>
  <Application>Microsoft Office PowerPoint</Application>
  <PresentationFormat>On-screen Show (4:3)</PresentationFormat>
  <Paragraphs>33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Quadrant</vt:lpstr>
      <vt:lpstr>PowerPoint Presentation</vt:lpstr>
      <vt:lpstr>                                                              </vt:lpstr>
      <vt:lpstr>PowerPoint Presentation</vt:lpstr>
      <vt:lpstr>PRACTICA EN GRUPO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18 de octubre del 2016</dc:title>
  <dc:creator>Helen Zumaeta</dc:creator>
  <cp:lastModifiedBy>Helen Zumaeta</cp:lastModifiedBy>
  <cp:revision>9</cp:revision>
  <dcterms:created xsi:type="dcterms:W3CDTF">2016-10-18T13:27:39Z</dcterms:created>
  <dcterms:modified xsi:type="dcterms:W3CDTF">2016-10-31T19:49:44Z</dcterms:modified>
</cp:coreProperties>
</file>